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F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F98B0-B7A1-45CF-B3A0-5096A5BAEE4A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8C8D0-7833-4677-80EF-061FEE0C2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F2739-06CF-4193-A1EA-7490915AC328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319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94355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4043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77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37538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01303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10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386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7126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67302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9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4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Production </a:t>
            </a:r>
            <a:r>
              <a:rPr lang="en-US" smtClean="0"/>
              <a:t>&amp; </a:t>
            </a:r>
            <a:r>
              <a:rPr lang="en-US" smtClean="0"/>
              <a:t>Costs in the Short-run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06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Summary</a:t>
            </a:r>
            <a:endParaRPr lang="en-US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932938"/>
              </p:ext>
            </p:extLst>
          </p:nvPr>
        </p:nvGraphicFramePr>
        <p:xfrm>
          <a:off x="228601" y="1600200"/>
          <a:ext cx="8686799" cy="461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799"/>
                <a:gridCol w="36576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Concept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Definition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Equation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Product</a:t>
                      </a:r>
                      <a:r>
                        <a:rPr lang="en-US" b="1" baseline="0" dirty="0" smtClean="0"/>
                        <a:t> Concepts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 product</a:t>
                      </a:r>
                      <a:r>
                        <a:rPr lang="en-US" b="1" baseline="0" dirty="0" smtClean="0"/>
                        <a:t> (TP)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The total amount of</a:t>
                      </a:r>
                      <a:r>
                        <a:rPr lang="en-US" b="0" baseline="0" dirty="0" smtClean="0"/>
                        <a:t> output produced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Marginal product (MP)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The additional output produced by one additional unit of variable</a:t>
                      </a:r>
                      <a:r>
                        <a:rPr lang="en-US" b="0" baseline="0" dirty="0" smtClean="0"/>
                        <a:t> input.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MP = ∆TP ÷ ∆L</a:t>
                      </a:r>
                    </a:p>
                    <a:p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Average product (AP)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Output per unit of variable</a:t>
                      </a:r>
                      <a:r>
                        <a:rPr lang="en-US" b="0" baseline="0" dirty="0" smtClean="0"/>
                        <a:t> input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AP = TP ÷ L</a:t>
                      </a:r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Cost Concepts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 cost (TC)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sum</a:t>
                      </a:r>
                      <a:r>
                        <a:rPr lang="en-US" baseline="0" dirty="0" smtClean="0"/>
                        <a:t> of fixed and variable 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TC = TFC + TVC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Average</a:t>
                      </a:r>
                      <a:r>
                        <a:rPr lang="en-US" b="1" baseline="0" dirty="0" smtClean="0"/>
                        <a:t> fixed cost (AFC)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Fixed</a:t>
                      </a:r>
                      <a:r>
                        <a:rPr lang="en-US" baseline="0" dirty="0" smtClean="0"/>
                        <a:t> cost per unit of 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AFC = TFC ÷ Q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Average variable</a:t>
                      </a:r>
                      <a:r>
                        <a:rPr lang="en-US" b="1" baseline="0" dirty="0" smtClean="0"/>
                        <a:t> cost (AVC)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</a:t>
                      </a:r>
                      <a:r>
                        <a:rPr lang="en-US" baseline="0" dirty="0" smtClean="0"/>
                        <a:t> cost per unit of 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AVC = TVC  ÷ 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Average total</a:t>
                      </a:r>
                      <a:r>
                        <a:rPr lang="en-US" b="1" baseline="0" dirty="0" smtClean="0"/>
                        <a:t> cost (ATC)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cost per unit of 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ATC</a:t>
                      </a:r>
                      <a:r>
                        <a:rPr lang="en-US" b="1" baseline="0" dirty="0" smtClean="0"/>
                        <a:t> = AFC + AVC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Marginal cost (MC)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change in cost arising from one additional unit of 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MC = ∆TC ÷ ∆Q</a:t>
                      </a:r>
                    </a:p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    = </a:t>
                      </a:r>
                      <a:r>
                        <a:rPr lang="en-US" b="1" dirty="0" smtClean="0"/>
                        <a:t>∆TVC ÷ ∆Q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17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rmAutofit fontScale="92500" lnSpcReduction="10000"/>
          </a:bodyPr>
          <a:lstStyle/>
          <a:p>
            <a:pPr lvl="2"/>
            <a:r>
              <a:rPr lang="en-US" b="1" dirty="0" smtClean="0"/>
              <a:t>Total Product (TP): </a:t>
            </a:r>
            <a:r>
              <a:rPr lang="en-US" dirty="0" smtClean="0"/>
              <a:t>is the total quantity of output produced by a firm</a:t>
            </a:r>
            <a:endParaRPr lang="en-US" dirty="0"/>
          </a:p>
          <a:p>
            <a:pPr lvl="2"/>
            <a:endParaRPr lang="en-US" dirty="0" smtClean="0"/>
          </a:p>
          <a:p>
            <a:pPr lvl="2"/>
            <a:r>
              <a:rPr lang="en-US" b="1" dirty="0" smtClean="0"/>
              <a:t>Marginal Product (MP): </a:t>
            </a:r>
            <a:r>
              <a:rPr lang="en-US" dirty="0" smtClean="0"/>
              <a:t>is the extra or additional output resulting from one additional unit of the variable input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It tells us by how much output increases as labour increases by one worker.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MP = ∆TP ÷ ∆Labour</a:t>
            </a:r>
          </a:p>
          <a:p>
            <a:pPr lvl="4"/>
            <a:endParaRPr lang="en-US" b="1" dirty="0"/>
          </a:p>
          <a:p>
            <a:pPr lvl="2"/>
            <a:r>
              <a:rPr lang="en-US" b="1" dirty="0" smtClean="0"/>
              <a:t>Average Product (AP)</a:t>
            </a:r>
            <a:r>
              <a:rPr lang="en-US" dirty="0" smtClean="0"/>
              <a:t>: is the total quantity of output per unit of variable input, or labour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This tells us how much output each unit of labour produces on average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AP </a:t>
            </a:r>
            <a:r>
              <a:rPr lang="en-US" b="1" dirty="0"/>
              <a:t>= </a:t>
            </a:r>
            <a:r>
              <a:rPr lang="en-US" b="1" dirty="0" smtClean="0"/>
              <a:t>TP </a:t>
            </a:r>
            <a:r>
              <a:rPr lang="en-US" b="1" dirty="0"/>
              <a:t>÷ </a:t>
            </a:r>
            <a:r>
              <a:rPr lang="en-US" b="1" dirty="0" smtClean="0"/>
              <a:t>Labour</a:t>
            </a:r>
            <a:endParaRPr lang="en-US" b="1" dirty="0"/>
          </a:p>
          <a:p>
            <a:pPr lvl="4"/>
            <a:endParaRPr lang="en-US" b="1" dirty="0" smtClean="0"/>
          </a:p>
          <a:p>
            <a:pPr lvl="4"/>
            <a:endParaRPr lang="en-US" b="1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746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 smtClean="0">
                <a:solidFill>
                  <a:srgbClr val="1F497D"/>
                </a:solidFill>
              </a:rPr>
              <a:t>Total, Marginal &amp; Average Product</a:t>
            </a:r>
            <a:endParaRPr lang="en-US" u="sng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05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Example; TP, MP and AP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marL="594360" lvl="2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208299"/>
              </p:ext>
            </p:extLst>
          </p:nvPr>
        </p:nvGraphicFramePr>
        <p:xfrm>
          <a:off x="609600" y="1600200"/>
          <a:ext cx="8153400" cy="509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/>
                <a:gridCol w="1981200"/>
                <a:gridCol w="2514600"/>
                <a:gridCol w="2362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Labour (L)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 Product</a:t>
                      </a:r>
                      <a:r>
                        <a:rPr lang="en-US" b="1" baseline="0" dirty="0" smtClean="0"/>
                        <a:t> (TP)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Marginal Product (MP)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MP = ∆TP ÷ ∆Labour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Average Product (AP)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AP = TP ÷ Labour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rgbClr val="3BF2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rgbClr val="3BF2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rgbClr val="3BF2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rgbClr val="3BF2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  <a:r>
                        <a:rPr lang="en-US" baseline="0" dirty="0" smtClean="0"/>
                        <a:t> 1</a:t>
                      </a:r>
                      <a:endParaRPr lang="en-US" dirty="0" smtClean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  <a:r>
                        <a:rPr lang="en-US" baseline="0" dirty="0" smtClean="0"/>
                        <a:t> 2</a:t>
                      </a:r>
                      <a:endParaRPr lang="en-US" dirty="0" smtClean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04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304800"/>
            <a:ext cx="7772400" cy="6324600"/>
          </a:xfrm>
        </p:spPr>
        <p:txBody>
          <a:bodyPr/>
          <a:lstStyle/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Law of Diminishing Returns: </a:t>
            </a:r>
            <a:r>
              <a:rPr lang="en-US" dirty="0" smtClean="0"/>
              <a:t>as more and more units of a variable input (such as labour) are added to one or more fixed inputs (such as land), the marginal product of the variable input at first increases, but there comes a point when it begins to decrease</a:t>
            </a:r>
            <a:endParaRPr lang="en-US" b="1" dirty="0"/>
          </a:p>
        </p:txBody>
      </p:sp>
      <p:pic>
        <p:nvPicPr>
          <p:cNvPr id="5" name="Picture 4" descr="E:\TMS Files 2014 - 2015\Economics- Images\Paper 3\Total Product &amp; MP- Paper 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296439"/>
            <a:ext cx="4474518" cy="4944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28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Economic Costs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Economic Costs: </a:t>
            </a:r>
            <a:r>
              <a:rPr lang="en-US" dirty="0" smtClean="0"/>
              <a:t>are the sum of explicit and implicit costs, or total opportunity costs incurred by a firm for its use of resources, whether purchases or self-owned.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Economic Costs = Explicit Costs + Implicit Costs</a:t>
            </a:r>
          </a:p>
          <a:p>
            <a:pPr marL="1143000" lvl="4" indent="0">
              <a:buNone/>
            </a:pPr>
            <a:endParaRPr lang="en-US" b="1" dirty="0" smtClean="0"/>
          </a:p>
          <a:p>
            <a:pPr lvl="4"/>
            <a:r>
              <a:rPr lang="en-US" dirty="0" smtClean="0"/>
              <a:t>When economists refer to ‘costs’ they mean ‘economic costs’</a:t>
            </a:r>
          </a:p>
          <a:p>
            <a:pPr lvl="4"/>
            <a:endParaRPr lang="en-US" dirty="0"/>
          </a:p>
          <a:p>
            <a:pPr lvl="2"/>
            <a:r>
              <a:rPr lang="en-US" b="1" dirty="0" smtClean="0"/>
              <a:t>Explicit Costs: </a:t>
            </a:r>
            <a:r>
              <a:rPr lang="en-US" dirty="0" smtClean="0"/>
              <a:t>payments made by a firm to outsiders to acquire resources for use in production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Implicit Costs: </a:t>
            </a:r>
            <a:r>
              <a:rPr lang="en-US" dirty="0" smtClean="0"/>
              <a:t>the sacrificed income arising from the use of self-owned resources by a firm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771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pPr algn="ctr"/>
            <a:r>
              <a:rPr lang="en-US" u="sng" dirty="0" smtClean="0"/>
              <a:t>Short-Run Costs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334000"/>
          </a:xfrm>
        </p:spPr>
        <p:txBody>
          <a:bodyPr>
            <a:normAutofit fontScale="92500" lnSpcReduction="20000"/>
          </a:bodyPr>
          <a:lstStyle/>
          <a:p>
            <a:pPr lvl="2"/>
            <a:endParaRPr lang="en-US" dirty="0"/>
          </a:p>
          <a:p>
            <a:pPr lvl="2"/>
            <a:r>
              <a:rPr lang="en-US" b="1" dirty="0" smtClean="0"/>
              <a:t>Fixed Costs (FC): </a:t>
            </a:r>
            <a:r>
              <a:rPr lang="en-US" dirty="0" smtClean="0"/>
              <a:t>arise from the use of fixed inputs. Fixed costs are costs that do not change as output changes.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Example; </a:t>
            </a:r>
            <a:r>
              <a:rPr lang="en-US" dirty="0" smtClean="0"/>
              <a:t>Rental payments, property taxes, insurance premiums</a:t>
            </a:r>
            <a:endParaRPr lang="en-US" b="1" dirty="0" smtClean="0"/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Variable Costs (VC): </a:t>
            </a:r>
            <a:r>
              <a:rPr lang="en-US" dirty="0" smtClean="0"/>
              <a:t>arise from the use of variable inputs. These costs change as output increases or decreases.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Example; </a:t>
            </a:r>
            <a:r>
              <a:rPr lang="en-US" dirty="0" smtClean="0"/>
              <a:t>Wage cost of labour</a:t>
            </a:r>
          </a:p>
          <a:p>
            <a:pPr lvl="4"/>
            <a:endParaRPr lang="en-US" dirty="0"/>
          </a:p>
          <a:p>
            <a:pPr lvl="2"/>
            <a:r>
              <a:rPr lang="en-US" b="1" dirty="0" smtClean="0"/>
              <a:t>Total Costs: </a:t>
            </a:r>
            <a:r>
              <a:rPr lang="en-US" dirty="0" smtClean="0"/>
              <a:t>in the short-run, a firm’s total costs are the sum of fixed and variable costs.</a:t>
            </a:r>
          </a:p>
          <a:p>
            <a:pPr lvl="2"/>
            <a:endParaRPr lang="en-US" dirty="0" smtClean="0"/>
          </a:p>
          <a:p>
            <a:pPr lvl="4"/>
            <a:r>
              <a:rPr lang="en-US" dirty="0" smtClean="0"/>
              <a:t>In the long-run there are no fixed costs, therefore a firm’s total costs are equal to its variable costs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TC = TFC + TVC</a:t>
            </a:r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48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Average and Marginal Costs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 fontScale="92500" lnSpcReduction="10000"/>
          </a:bodyPr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Average Costs: </a:t>
            </a:r>
            <a:r>
              <a:rPr lang="en-US" dirty="0" smtClean="0"/>
              <a:t>are costs per unit of output, or total cost divided by the number of units of output.</a:t>
            </a:r>
          </a:p>
          <a:p>
            <a:pPr lvl="3"/>
            <a:endParaRPr lang="en-US" b="1" dirty="0"/>
          </a:p>
          <a:p>
            <a:pPr lvl="4"/>
            <a:r>
              <a:rPr lang="en-US" b="1" dirty="0" smtClean="0"/>
              <a:t>AFC = TFC ÷ Q </a:t>
            </a:r>
            <a:r>
              <a:rPr lang="en-US" dirty="0" smtClean="0"/>
              <a:t>(Average fixed costs)</a:t>
            </a:r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AVC = TVC </a:t>
            </a:r>
            <a:r>
              <a:rPr lang="en-US" b="1" dirty="0"/>
              <a:t>÷ </a:t>
            </a:r>
            <a:r>
              <a:rPr lang="en-US" b="1" dirty="0" smtClean="0"/>
              <a:t>Q </a:t>
            </a:r>
            <a:r>
              <a:rPr lang="en-US" dirty="0" smtClean="0"/>
              <a:t>(Average variable costs)</a:t>
            </a:r>
            <a:endParaRPr lang="en-US" b="1" dirty="0"/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ATC = TC </a:t>
            </a:r>
            <a:r>
              <a:rPr lang="en-US" b="1" dirty="0"/>
              <a:t>÷ Q </a:t>
            </a:r>
            <a:endParaRPr lang="en-US" b="1" dirty="0" smtClean="0"/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	 = AFC + AVC </a:t>
            </a:r>
            <a:r>
              <a:rPr lang="en-US" dirty="0" smtClean="0"/>
              <a:t>(Average total costs)</a:t>
            </a:r>
          </a:p>
          <a:p>
            <a:pPr lvl="4"/>
            <a:endParaRPr lang="en-US" b="1" dirty="0"/>
          </a:p>
          <a:p>
            <a:pPr lvl="2"/>
            <a:r>
              <a:rPr lang="en-US" b="1" dirty="0" smtClean="0"/>
              <a:t>Marginal Cost (MC): </a:t>
            </a:r>
            <a:r>
              <a:rPr lang="en-US" dirty="0" smtClean="0"/>
              <a:t>is the extra or additional costs of producing one more unit of output.</a:t>
            </a:r>
          </a:p>
          <a:p>
            <a:pPr marL="1143000" lvl="4" indent="0">
              <a:buNone/>
            </a:pPr>
            <a:endParaRPr lang="en-US" b="1" dirty="0" smtClean="0"/>
          </a:p>
          <a:p>
            <a:pPr lvl="4"/>
            <a:r>
              <a:rPr lang="en-US" b="1" dirty="0" smtClean="0"/>
              <a:t>MC = ∆TC ÷ ∆Q </a:t>
            </a:r>
          </a:p>
          <a:p>
            <a:pPr marL="1143000" lvl="4" indent="0">
              <a:buNone/>
            </a:pPr>
            <a:r>
              <a:rPr lang="en-US" b="1" dirty="0"/>
              <a:t>	</a:t>
            </a:r>
            <a:r>
              <a:rPr lang="en-US" b="1" dirty="0" smtClean="0"/>
              <a:t>= </a:t>
            </a:r>
            <a:r>
              <a:rPr lang="en-US" b="1" dirty="0"/>
              <a:t>∆</a:t>
            </a:r>
            <a:r>
              <a:rPr lang="en-US" b="1" dirty="0" smtClean="0"/>
              <a:t>TVC </a:t>
            </a:r>
            <a:r>
              <a:rPr lang="en-US" b="1" dirty="0"/>
              <a:t>÷ ∆Q </a:t>
            </a:r>
          </a:p>
          <a:p>
            <a:pPr lvl="4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1042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Example; Cost &amp; Product Curves</a:t>
            </a:r>
            <a:endParaRPr lang="en-US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704381"/>
              </p:ext>
            </p:extLst>
          </p:nvPr>
        </p:nvGraphicFramePr>
        <p:xfrm>
          <a:off x="1524000" y="1828800"/>
          <a:ext cx="6781800" cy="3977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914400"/>
                <a:gridCol w="6858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 Product</a:t>
                      </a:r>
                    </a:p>
                    <a:p>
                      <a:pPr algn="ctr"/>
                      <a:r>
                        <a:rPr lang="en-US" b="1" dirty="0" smtClean="0"/>
                        <a:t>(TP)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Labour</a:t>
                      </a:r>
                    </a:p>
                    <a:p>
                      <a:pPr algn="ctr"/>
                      <a:r>
                        <a:rPr lang="en-US" b="1" dirty="0" smtClean="0"/>
                        <a:t>(L)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TFC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TVC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AFC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AVC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ATC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MC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65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TMS Files 2014 - 2015\Economics- Images\Paper 3\Total Costs- Paper 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28601"/>
            <a:ext cx="3657600" cy="3243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3200" y="3472323"/>
            <a:ext cx="3639797" cy="3243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47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757</Words>
  <Application>Microsoft Office PowerPoint</Application>
  <PresentationFormat>On-screen Show (4:3)</PresentationFormat>
  <Paragraphs>250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Equity</vt:lpstr>
      <vt:lpstr>Production &amp; Costs in the Short-run</vt:lpstr>
      <vt:lpstr>PowerPoint Presentation</vt:lpstr>
      <vt:lpstr>Example; TP, MP and AP</vt:lpstr>
      <vt:lpstr>PowerPoint Presentation</vt:lpstr>
      <vt:lpstr>Economic Costs</vt:lpstr>
      <vt:lpstr>Short-Run Costs</vt:lpstr>
      <vt:lpstr>Average and Marginal Costs</vt:lpstr>
      <vt:lpstr>Example; Cost &amp; Product Curves</vt:lpstr>
      <vt:lpstr>PowerPoint Presentation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Production &amp; Costs in the Short-run</dc:title>
  <dc:creator>Brendan Kenny</dc:creator>
  <cp:lastModifiedBy>Brendan Kenny</cp:lastModifiedBy>
  <cp:revision>22</cp:revision>
  <dcterms:created xsi:type="dcterms:W3CDTF">2006-08-16T00:00:00Z</dcterms:created>
  <dcterms:modified xsi:type="dcterms:W3CDTF">2014-06-24T17:48:20Z</dcterms:modified>
</cp:coreProperties>
</file>